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4" r:id="rId4"/>
    <p:sldId id="270" r:id="rId5"/>
    <p:sldId id="271" r:id="rId6"/>
    <p:sldId id="272" r:id="rId7"/>
    <p:sldId id="273" r:id="rId8"/>
    <p:sldId id="275" r:id="rId9"/>
    <p:sldId id="257" r:id="rId10"/>
    <p:sldId id="267" r:id="rId11"/>
    <p:sldId id="259" r:id="rId12"/>
    <p:sldId id="260" r:id="rId13"/>
    <p:sldId id="262" r:id="rId14"/>
    <p:sldId id="261" r:id="rId15"/>
    <p:sldId id="258" r:id="rId16"/>
    <p:sldId id="265" r:id="rId17"/>
    <p:sldId id="266" r:id="rId18"/>
    <p:sldId id="282" r:id="rId19"/>
    <p:sldId id="279" r:id="rId20"/>
    <p:sldId id="281" r:id="rId21"/>
    <p:sldId id="283" r:id="rId22"/>
    <p:sldId id="280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e Too" initials="MeTo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0" autoAdjust="0"/>
    <p:restoredTop sz="94660"/>
  </p:normalViewPr>
  <p:slideViewPr>
    <p:cSldViewPr snapToObjects="1">
      <p:cViewPr varScale="1">
        <p:scale>
          <a:sx n="127" d="100"/>
          <a:sy n="127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5" Type="http://schemas.openxmlformats.org/officeDocument/2006/relationships/image" Target="../media/image33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DD188-EBEA-5141-BBE0-7775E41B6575}" type="datetimeFigureOut">
              <a:rPr lang="en-US" smtClean="0"/>
              <a:pPr/>
              <a:t>4/7/11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B1575-9586-0548-99D6-CA2D09A43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0B72-7199-D847-9BC7-A296C1961BD1}" type="datetimeFigureOut">
              <a:rPr lang="en-US" smtClean="0"/>
              <a:pPr/>
              <a:t>4/7/11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6FD1-F3CD-274B-9522-9554C4698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Paul Gueye - Hampton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24AB-92A4-8D4E-869C-E5ECD4306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GueyeMac:Users:plgueye:YMG:Proposals:2010:NSF:G4TRAP-BPSE-NSF:Gueye-BPSE-NSF-g.doc!OLE_LINK4" TargetMode="External"/><Relationship Id="rId5" Type="http://schemas.openxmlformats.org/officeDocument/2006/relationships/image" Target="../media/image34.png"/><Relationship Id="rId6" Type="http://schemas.openxmlformats.org/officeDocument/2006/relationships/oleObject" Target="!OLE_LINK5" TargetMode="External"/><Relationship Id="rId7" Type="http://schemas.openxmlformats.org/officeDocument/2006/relationships/oleObject" Target="!OLE_LINK6" TargetMode="External"/><Relationship Id="rId8" Type="http://schemas.openxmlformats.org/officeDocument/2006/relationships/oleObject" Target="!OLE_LINK7" TargetMode="External"/><Relationship Id="rId9" Type="http://schemas.openxmlformats.org/officeDocument/2006/relationships/oleObject" Target="!OLE_LINK8" TargetMode="External"/><Relationship Id="rId1" Type="http://schemas.openxmlformats.org/officeDocument/2006/relationships/vmlDrawing" Target="../drawings/vmlDrawing4.vml"/><Relationship Id="rId2" Type="http://schemas.openxmlformats.org/officeDocument/2006/relationships/video" Target="file://localhost/Users/plgueye/YMG/4YC/HU/PhysDept/Colloquium/2011/Talks/Extras/laserwakefieldexp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GueyeMac:Users:plgueye:YMG:Proposals:2010:NSF:G4TRAP-BPSE-NSF:Gueye-BPSE-NSF-g.doc!OLE_LINK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Positron Experiments</a:t>
            </a:r>
            <a:b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Jlab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and ALLS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Guèye</a:t>
            </a:r>
          </a:p>
          <a:p>
            <a:r>
              <a:rPr lang="en-US" dirty="0" smtClean="0"/>
              <a:t>Hampton </a:t>
            </a:r>
            <a:r>
              <a:rPr lang="en-US" dirty="0" smtClean="0"/>
              <a:t>University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- 1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1999 @ </a:t>
            </a:r>
            <a:r>
              <a:rPr lang="en-US" b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Jlab</a:t>
            </a:r>
            <a:endParaRPr lang="en-US" b="1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Mini-workshop on 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30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+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/e</a:t>
            </a:r>
            <a:r>
              <a:rPr lang="en-US" b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-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Physics at Jefferson Lab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½ day (13:00-17:00)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17 participants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Speakers</a:t>
            </a:r>
            <a:endParaRPr lang="en-US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P. Guèye*: </a:t>
            </a:r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en-US" dirty="0" smtClean="0">
                <a:latin typeface="Times New Roman"/>
                <a:cs typeface="Times New Roman"/>
              </a:rPr>
              <a:t>ispersive effects [elastic] &amp; EMA [quasi-elastic]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J.-M. </a:t>
            </a:r>
            <a:r>
              <a:rPr lang="en-US" dirty="0" err="1" smtClean="0">
                <a:latin typeface="Times New Roman"/>
                <a:cs typeface="Times New Roman"/>
              </a:rPr>
              <a:t>Laget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e+e</a:t>
            </a:r>
            <a:r>
              <a:rPr lang="en-US" sz="1647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γγ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, 2γ in D</a:t>
            </a:r>
            <a:r>
              <a:rPr lang="en-US" baseline="-25000" dirty="0" smtClean="0">
                <a:latin typeface="Times New Roman"/>
                <a:cs typeface="Times New Roman"/>
                <a:sym typeface="Wingdings"/>
              </a:rPr>
              <a:t>2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form factor, VCS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C. Hyde-Wright: </a:t>
            </a:r>
            <a:r>
              <a:rPr lang="en-US" dirty="0" err="1" smtClean="0">
                <a:latin typeface="Times New Roman"/>
                <a:cs typeface="Times New Roman"/>
              </a:rPr>
              <a:t>hadronic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radiative</a:t>
            </a:r>
            <a:r>
              <a:rPr lang="en-US" dirty="0" smtClean="0">
                <a:latin typeface="Times New Roman"/>
                <a:cs typeface="Times New Roman"/>
              </a:rPr>
              <a:t> corrections (</a:t>
            </a:r>
            <a:r>
              <a:rPr lang="en-US" dirty="0" err="1" smtClean="0">
                <a:latin typeface="Times New Roman"/>
                <a:cs typeface="Times New Roman"/>
              </a:rPr>
              <a:t>e+p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1647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e+n+π</a:t>
            </a:r>
            <a:r>
              <a:rPr lang="en-US" baseline="30000" dirty="0" err="1" smtClean="0">
                <a:latin typeface="Times New Roman"/>
                <a:cs typeface="Times New Roman"/>
                <a:sym typeface="Wingdings"/>
              </a:rPr>
              <a:t>+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+γ</a:t>
            </a:r>
            <a:r>
              <a:rPr lang="en-US" dirty="0" smtClean="0">
                <a:latin typeface="Times New Roman"/>
                <a:cs typeface="Times New Roman"/>
              </a:rPr>
              <a:t>), DVCS,  weak interaction, materials sciences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V. </a:t>
            </a:r>
            <a:r>
              <a:rPr lang="en-US" dirty="0" err="1" smtClean="0">
                <a:latin typeface="Times New Roman"/>
                <a:cs typeface="Times New Roman"/>
              </a:rPr>
              <a:t>Lebedev</a:t>
            </a:r>
            <a:r>
              <a:rPr lang="en-US" dirty="0" smtClean="0">
                <a:latin typeface="Times New Roman"/>
                <a:cs typeface="Times New Roman"/>
              </a:rPr>
              <a:t>: accelerator parameters (new 50 </a:t>
            </a:r>
            <a:r>
              <a:rPr lang="en-US" dirty="0" err="1" smtClean="0">
                <a:latin typeface="Times New Roman"/>
                <a:cs typeface="Times New Roman"/>
              </a:rPr>
              <a:t>MeV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linac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beam (500 </a:t>
            </a:r>
            <a:r>
              <a:rPr lang="en-US" dirty="0" err="1" smtClean="0">
                <a:latin typeface="Times New Roman"/>
                <a:cs typeface="Times New Roman"/>
              </a:rPr>
              <a:t>MeV</a:t>
            </a:r>
            <a:r>
              <a:rPr lang="en-US" dirty="0" smtClean="0">
                <a:latin typeface="Times New Roman"/>
                <a:cs typeface="Times New Roman"/>
              </a:rPr>
              <a:t>, 1 </a:t>
            </a:r>
            <a:r>
              <a:rPr lang="en-US" dirty="0" err="1" smtClean="0">
                <a:latin typeface="Times New Roman"/>
                <a:cs typeface="Times New Roman"/>
              </a:rPr>
              <a:t>mA</a:t>
            </a:r>
            <a:r>
              <a:rPr lang="en-US" dirty="0" smtClean="0">
                <a:latin typeface="Times New Roman"/>
                <a:cs typeface="Times New Roman"/>
              </a:rPr>
              <a:t>, 0.5 MW beam dump),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(10 μA)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Cost estimate</a:t>
            </a:r>
            <a:r>
              <a:rPr lang="en-US" dirty="0" smtClean="0">
                <a:latin typeface="Times New Roman"/>
                <a:cs typeface="Times New Roman"/>
              </a:rPr>
              <a:t>: $5M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– 2/a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2000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Letter-Of-Intent (LOI) </a:t>
            </a:r>
            <a:r>
              <a:rPr lang="en-US" dirty="0" smtClean="0">
                <a:latin typeface="Times New Roman"/>
                <a:cs typeface="Times New Roman"/>
              </a:rPr>
              <a:t>generated for PAC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Physics </a:t>
            </a:r>
            <a:r>
              <a:rPr lang="en-US" sz="2000" dirty="0" smtClean="0">
                <a:latin typeface="Times New Roman"/>
                <a:cs typeface="Times New Roman"/>
              </a:rPr>
              <a:t>(most already discussed at JPOS09!)</a:t>
            </a:r>
          </a:p>
          <a:p>
            <a:pPr lvl="2"/>
            <a:r>
              <a:rPr lang="en-US" u="sng" dirty="0" smtClean="0">
                <a:latin typeface="Times New Roman"/>
                <a:cs typeface="Times New Roman"/>
              </a:rPr>
              <a:t>Nuclear</a:t>
            </a:r>
            <a:r>
              <a:rPr lang="en-US" dirty="0" smtClean="0">
                <a:latin typeface="Times New Roman"/>
                <a:cs typeface="Times New Roman"/>
              </a:rPr>
              <a:t>: DVCS, Dispersive effects, </a:t>
            </a:r>
            <a:r>
              <a:rPr lang="en-US" dirty="0" err="1">
                <a:latin typeface="Times New Roman"/>
                <a:cs typeface="Times New Roman"/>
              </a:rPr>
              <a:t>r</a:t>
            </a:r>
            <a:r>
              <a:rPr lang="en-US" dirty="0" err="1" smtClean="0">
                <a:latin typeface="Times New Roman"/>
                <a:cs typeface="Times New Roman"/>
              </a:rPr>
              <a:t>adiative</a:t>
            </a:r>
            <a:r>
              <a:rPr lang="en-US" dirty="0" smtClean="0">
                <a:latin typeface="Times New Roman"/>
                <a:cs typeface="Times New Roman"/>
              </a:rPr>
              <a:t> corrections, D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form factor, fractionally charged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[sum rule: deep inelastic </a:t>
            </a:r>
            <a:r>
              <a:rPr lang="en-US" dirty="0" err="1" smtClean="0">
                <a:latin typeface="Times New Roman"/>
                <a:cs typeface="Times New Roman"/>
              </a:rPr>
              <a:t>Bremsstrahlung</a:t>
            </a:r>
            <a:r>
              <a:rPr lang="en-US" dirty="0" smtClean="0">
                <a:latin typeface="Times New Roman"/>
                <a:cs typeface="Times New Roman"/>
              </a:rPr>
              <a:t> structure function </a:t>
            </a:r>
            <a:r>
              <a:rPr lang="en-US" dirty="0" err="1" smtClean="0">
                <a:latin typeface="Times New Roman"/>
                <a:cs typeface="Times New Roman"/>
              </a:rPr>
              <a:t>V(x</a:t>
            </a:r>
            <a:r>
              <a:rPr lang="en-US" dirty="0" smtClean="0">
                <a:latin typeface="Times New Roman"/>
                <a:cs typeface="Times New Roman"/>
              </a:rPr>
              <a:t>)], parity violating structure functions</a:t>
            </a:r>
          </a:p>
          <a:p>
            <a:pPr lvl="2"/>
            <a:r>
              <a:rPr lang="en-US" u="sng" dirty="0" smtClean="0">
                <a:latin typeface="Times New Roman"/>
                <a:cs typeface="Times New Roman"/>
              </a:rPr>
              <a:t>High energy </a:t>
            </a:r>
            <a:r>
              <a:rPr lang="en-US" dirty="0" smtClean="0">
                <a:latin typeface="Times New Roman"/>
                <a:cs typeface="Times New Roman"/>
              </a:rPr>
              <a:t>(upgrade): collider physics </a:t>
            </a:r>
            <a:r>
              <a:rPr lang="en-US" dirty="0" smtClean="0">
                <a:latin typeface="Times New Roman"/>
                <a:cs typeface="Times New Roman"/>
              </a:rPr>
              <a:t>(ELIC, </a:t>
            </a:r>
            <a:r>
              <a:rPr lang="en-US" dirty="0" err="1" smtClean="0">
                <a:latin typeface="Times New Roman"/>
                <a:cs typeface="Times New Roman"/>
              </a:rPr>
              <a:t>c</a:t>
            </a:r>
            <a:r>
              <a:rPr lang="en-US" dirty="0" err="1" smtClean="0">
                <a:latin typeface="Times New Roman"/>
                <a:cs typeface="Times New Roman"/>
              </a:rPr>
              <a:t>/τ</a:t>
            </a:r>
            <a:r>
              <a:rPr lang="en-US" dirty="0" smtClean="0">
                <a:latin typeface="Times New Roman"/>
                <a:cs typeface="Times New Roman"/>
              </a:rPr>
              <a:t> factory …)</a:t>
            </a:r>
          </a:p>
          <a:p>
            <a:pPr lvl="2"/>
            <a:r>
              <a:rPr lang="en-US" u="sng" dirty="0" smtClean="0">
                <a:latin typeface="Times New Roman"/>
                <a:cs typeface="Times New Roman"/>
              </a:rPr>
              <a:t>Material</a:t>
            </a:r>
            <a:r>
              <a:rPr lang="en-US" dirty="0" smtClean="0">
                <a:latin typeface="Times New Roman"/>
                <a:cs typeface="Times New Roman"/>
              </a:rPr>
              <a:t>: angular correlation of annihilation radiation (ACAR), defects characterization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– 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</a:t>
            </a:r>
            <a:r>
              <a:rPr lang="en-US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545840" cy="306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3535680" cy="204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19200"/>
            <a:ext cx="333756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30" y="3581400"/>
            <a:ext cx="3315970" cy="1289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800600"/>
            <a:ext cx="3742690" cy="170688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– 3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2004 @ </a:t>
            </a:r>
            <a:r>
              <a:rPr lang="en-US" b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Jlab</a:t>
            </a:r>
            <a:endParaRPr lang="en-US" b="1" dirty="0" smtClean="0">
              <a:solidFill>
                <a:srgbClr val="660066"/>
              </a:solidFill>
              <a:latin typeface="Times New Roman"/>
              <a:cs typeface="Times New Roman"/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Micro-workshop on positron physics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10 participants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Co-Organizers: P. Guèye &amp; J. Arrington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Beam requirements for physics at 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Jlab</a:t>
            </a:r>
            <a:endParaRPr lang="en-US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Focus on 2γ exchange &amp; EMA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Reactions: </a:t>
            </a:r>
            <a:r>
              <a:rPr lang="en-US" dirty="0" err="1" smtClean="0">
                <a:latin typeface="Times New Roman"/>
                <a:cs typeface="Times New Roman"/>
              </a:rPr>
              <a:t>ep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eA</a:t>
            </a:r>
            <a:r>
              <a:rPr lang="en-US" dirty="0" smtClean="0">
                <a:latin typeface="Times New Roman"/>
                <a:cs typeface="Times New Roman"/>
              </a:rPr>
              <a:t>, quasi-elastic, resonances, …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Physics: Coulomb distortions, dispersive effects, parity violation 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– 4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Jlab</a:t>
            </a:r>
            <a:r>
              <a:rPr lang="en-US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management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Focus on 12 </a:t>
            </a:r>
            <a:r>
              <a:rPr lang="en-U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upgrade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Wait for LOI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Alternative?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Laser induced positron beam (US)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Accelerator induced positron beam (Africa)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–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660066"/>
                </a:solidFill>
              </a:rPr>
              <a:t>2006 @ National Society of Black Physicists</a:t>
            </a:r>
          </a:p>
          <a:p>
            <a:pPr lvl="1"/>
            <a:r>
              <a:rPr lang="en-US" sz="2200" dirty="0" smtClean="0"/>
              <a:t>NSBP annual meeting (San Jose, CA)</a:t>
            </a:r>
          </a:p>
          <a:p>
            <a:pPr lvl="1">
              <a:buClr>
                <a:schemeClr val="tx1"/>
              </a:buClr>
            </a:pPr>
            <a:r>
              <a:rPr lang="en-US" sz="2200" b="1" dirty="0" smtClean="0">
                <a:solidFill>
                  <a:srgbClr val="008000"/>
                </a:solidFill>
              </a:rPr>
              <a:t>1</a:t>
            </a:r>
            <a:r>
              <a:rPr lang="en-US" sz="2200" b="1" baseline="30000" dirty="0" smtClean="0">
                <a:solidFill>
                  <a:srgbClr val="008000"/>
                </a:solidFill>
              </a:rPr>
              <a:t>st</a:t>
            </a:r>
            <a:r>
              <a:rPr lang="en-US" sz="2200" b="1" dirty="0" smtClean="0">
                <a:solidFill>
                  <a:srgbClr val="008000"/>
                </a:solidFill>
              </a:rPr>
              <a:t> ultrafast laser applications and positron </a:t>
            </a:r>
            <a:r>
              <a:rPr lang="en-US" sz="2200" b="1" dirty="0">
                <a:solidFill>
                  <a:srgbClr val="008000"/>
                </a:solidFill>
              </a:rPr>
              <a:t>p</a:t>
            </a:r>
            <a:r>
              <a:rPr lang="en-US" sz="2200" b="1" dirty="0" smtClean="0">
                <a:solidFill>
                  <a:srgbClr val="008000"/>
                </a:solidFill>
              </a:rPr>
              <a:t>hysics workshop</a:t>
            </a:r>
          </a:p>
          <a:p>
            <a:pPr lvl="1"/>
            <a:r>
              <a:rPr lang="en-US" sz="2200" dirty="0"/>
              <a:t>4</a:t>
            </a:r>
            <a:r>
              <a:rPr lang="en-US" sz="2200" dirty="0" smtClean="0"/>
              <a:t>0 participants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Facilities - 1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b="1" i="1" dirty="0" smtClean="0"/>
              <a:t>United States (</a:t>
            </a:r>
            <a:r>
              <a:rPr lang="en-US" b="1" i="1" dirty="0" err="1" smtClean="0"/>
              <a:t>GeV</a:t>
            </a:r>
            <a:r>
              <a:rPr lang="en-US" b="1" i="1" dirty="0" smtClean="0"/>
              <a:t> positron machine)</a:t>
            </a: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Laser based</a:t>
            </a:r>
          </a:p>
          <a:p>
            <a:pPr lvl="2" algn="just"/>
            <a:r>
              <a:rPr lang="en-US" dirty="0" smtClean="0"/>
              <a:t>Ultrafast, high power laser</a:t>
            </a:r>
          </a:p>
          <a:p>
            <a:pPr lvl="2" algn="just"/>
            <a:r>
              <a:rPr lang="en-US" dirty="0" smtClean="0"/>
              <a:t>GV/cm accelerating gradient!</a:t>
            </a:r>
          </a:p>
          <a:p>
            <a:pPr lvl="2" algn="just"/>
            <a:r>
              <a:rPr lang="en-US" dirty="0" smtClean="0"/>
              <a:t>R&amp;D: worldwide (US – SLAC, UNL, </a:t>
            </a:r>
            <a:r>
              <a:rPr lang="en-US" dirty="0" err="1" smtClean="0"/>
              <a:t>UMich</a:t>
            </a:r>
            <a:r>
              <a:rPr lang="en-US" dirty="0" smtClean="0"/>
              <a:t> …), Japan (KEK …), Europe (LOA …) …</a:t>
            </a:r>
          </a:p>
          <a:p>
            <a:pPr lvl="2" algn="just">
              <a:buNone/>
            </a:pPr>
            <a:r>
              <a:rPr lang="en-US" dirty="0" smtClean="0"/>
              <a:t>	As injectors for conventional cavities</a:t>
            </a: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High energy </a:t>
            </a:r>
            <a:r>
              <a:rPr lang="en-US" b="1" dirty="0" err="1" smtClean="0">
                <a:solidFill>
                  <a:srgbClr val="008000"/>
                </a:solidFill>
              </a:rPr>
              <a:t>e</a:t>
            </a:r>
            <a:r>
              <a:rPr lang="en-US" b="1" baseline="30000" dirty="0" smtClean="0">
                <a:solidFill>
                  <a:srgbClr val="008000"/>
                </a:solidFill>
              </a:rPr>
              <a:t>-</a:t>
            </a:r>
            <a:r>
              <a:rPr lang="en-US" b="1" dirty="0" smtClean="0">
                <a:solidFill>
                  <a:srgbClr val="008000"/>
                </a:solidFill>
              </a:rPr>
              <a:t> beam with ultrafast lasers</a:t>
            </a:r>
          </a:p>
          <a:p>
            <a:pPr lvl="2" algn="just"/>
            <a:r>
              <a:rPr lang="en-US" dirty="0" smtClean="0"/>
              <a:t>1997: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70 </a:t>
            </a:r>
            <a:r>
              <a:rPr lang="en-US" dirty="0" err="1" smtClean="0"/>
              <a:t>MeV</a:t>
            </a:r>
            <a:r>
              <a:rPr lang="en-US" dirty="0" smtClean="0"/>
              <a:t>, ΔE/E = 100%, every 10 </a:t>
            </a:r>
            <a:r>
              <a:rPr lang="en-US" dirty="0" err="1" smtClean="0"/>
              <a:t>mins</a:t>
            </a:r>
            <a:r>
              <a:rPr lang="en-US" dirty="0" smtClean="0"/>
              <a:t>, 3 TW!</a:t>
            </a:r>
          </a:p>
          <a:p>
            <a:pPr lvl="2" algn="just"/>
            <a:r>
              <a:rPr lang="en-US" dirty="0" smtClean="0"/>
              <a:t>2004: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200 </a:t>
            </a:r>
            <a:r>
              <a:rPr lang="en-US" dirty="0" err="1" smtClean="0"/>
              <a:t>MeV</a:t>
            </a:r>
            <a:r>
              <a:rPr lang="en-US" dirty="0" smtClean="0"/>
              <a:t>, ΔE/E = 3%, 10 Hz, 1 PW</a:t>
            </a:r>
          </a:p>
          <a:p>
            <a:pPr lvl="2" algn="just"/>
            <a:r>
              <a:rPr lang="en-US" dirty="0" smtClean="0"/>
              <a:t>2006: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1 </a:t>
            </a:r>
            <a:r>
              <a:rPr lang="en-US" dirty="0" err="1" smtClean="0"/>
              <a:t>GeV</a:t>
            </a:r>
            <a:r>
              <a:rPr lang="en-US" dirty="0" smtClean="0"/>
              <a:t>, ΔE/E ≈ 1%, 10 Hz, 30 TW (in 3.3 cm!)</a:t>
            </a:r>
          </a:p>
          <a:p>
            <a:pPr lvl="2" algn="just"/>
            <a:r>
              <a:rPr lang="en-US" dirty="0" smtClean="0"/>
              <a:t>Q/pulse ≈ </a:t>
            </a:r>
            <a:r>
              <a:rPr lang="en-US" dirty="0" err="1" smtClean="0"/>
              <a:t>pC</a:t>
            </a:r>
            <a:endParaRPr lang="en-US" dirty="0" smtClean="0"/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Technological development</a:t>
            </a:r>
          </a:p>
          <a:p>
            <a:pPr lvl="2" algn="just"/>
            <a:r>
              <a:rPr lang="en-US" dirty="0" smtClean="0"/>
              <a:t>2007: 200 TW are commercially available</a:t>
            </a:r>
          </a:p>
          <a:p>
            <a:pPr lvl="2" algn="just"/>
            <a:r>
              <a:rPr lang="en-US" dirty="0" smtClean="0"/>
              <a:t>2008: 500 TW are commercially available</a:t>
            </a:r>
          </a:p>
          <a:p>
            <a:pPr lvl="2" algn="just"/>
            <a:r>
              <a:rPr lang="en-US" dirty="0" smtClean="0"/>
              <a:t>2008: 10 Hz -&gt; 100 Hz for TW lasers</a:t>
            </a: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Relevant laser parameters</a:t>
            </a:r>
          </a:p>
          <a:p>
            <a:pPr lvl="2" algn="just"/>
            <a:r>
              <a:rPr lang="en-US" dirty="0" smtClean="0"/>
              <a:t>10-400 </a:t>
            </a:r>
            <a:r>
              <a:rPr lang="en-US" dirty="0" err="1" smtClean="0"/>
              <a:t>fs</a:t>
            </a:r>
            <a:r>
              <a:rPr lang="en-US" dirty="0" smtClean="0"/>
              <a:t> pulse</a:t>
            </a:r>
          </a:p>
          <a:p>
            <a:pPr lvl="2" algn="just"/>
            <a:r>
              <a:rPr lang="en-US" dirty="0" err="1" smtClean="0"/>
              <a:t>mJ</a:t>
            </a:r>
            <a:r>
              <a:rPr lang="en-US" dirty="0" smtClean="0"/>
              <a:t>-few Joules</a:t>
            </a:r>
          </a:p>
          <a:p>
            <a:pPr lvl="2" algn="just"/>
            <a:r>
              <a:rPr lang="en-US" dirty="0" smtClean="0"/>
              <a:t>Microns spot size</a:t>
            </a:r>
          </a:p>
          <a:p>
            <a:pPr lvl="1" algn="just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971800"/>
            <a:ext cx="3048000" cy="1595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895350"/>
            <a:ext cx="1270000" cy="1689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42000" y="5029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W.P. </a:t>
            </a:r>
            <a:r>
              <a:rPr lang="en-US" sz="1200" dirty="0" err="1"/>
              <a:t>Leemans</a:t>
            </a:r>
            <a:r>
              <a:rPr lang="en-US" sz="1200" dirty="0"/>
              <a:t>, B. </a:t>
            </a:r>
            <a:r>
              <a:rPr lang="en-US" sz="1200" dirty="0" err="1"/>
              <a:t>Nagler</a:t>
            </a:r>
            <a:r>
              <a:rPr lang="en-US" sz="1200" dirty="0"/>
              <a:t>, A.J. </a:t>
            </a:r>
            <a:r>
              <a:rPr lang="en-US" sz="1200" dirty="0" err="1"/>
              <a:t>Gonsalves</a:t>
            </a:r>
            <a:r>
              <a:rPr lang="en-US" sz="1200" dirty="0"/>
              <a:t>, Cs. </a:t>
            </a:r>
            <a:r>
              <a:rPr lang="en-US" sz="1200" dirty="0" err="1"/>
              <a:t>Toth</a:t>
            </a:r>
            <a:r>
              <a:rPr lang="en-US" sz="1200" dirty="0"/>
              <a:t>, K. Nakamura, C.G.R. Geddes, E. </a:t>
            </a:r>
            <a:r>
              <a:rPr lang="en-US" sz="1200" dirty="0" err="1"/>
              <a:t>Esarey</a:t>
            </a:r>
            <a:r>
              <a:rPr lang="en-US" sz="1200" dirty="0"/>
              <a:t>, C.B. Schroeder, and S.M. Hooker, "</a:t>
            </a:r>
            <a:r>
              <a:rPr lang="en-US" sz="1200" dirty="0" err="1"/>
              <a:t>GeV</a:t>
            </a:r>
            <a:r>
              <a:rPr lang="en-US" sz="1200" dirty="0"/>
              <a:t> electron beams from a </a:t>
            </a:r>
            <a:r>
              <a:rPr lang="en-US" sz="1200" dirty="0" err="1"/>
              <a:t>centimetre</a:t>
            </a:r>
            <a:r>
              <a:rPr lang="en-US" sz="1200" dirty="0"/>
              <a:t>-scale accelerator," </a:t>
            </a:r>
            <a:r>
              <a:rPr lang="en-US" sz="1200" b="1" dirty="0"/>
              <a:t>Nature Phys. 2, 696-699 (Oct 2006), LBNL-60105.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Facilities - 2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Africa (up to 100s </a:t>
            </a:r>
            <a:r>
              <a:rPr lang="en-US" b="1" i="1" dirty="0" err="1" smtClean="0"/>
              <a:t>MeV</a:t>
            </a:r>
            <a:r>
              <a:rPr lang="en-US" b="1" i="1" dirty="0" smtClean="0"/>
              <a:t> machine)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Accelerator based</a:t>
            </a:r>
          </a:p>
          <a:p>
            <a:pPr lvl="2"/>
            <a:r>
              <a:rPr lang="en-US" dirty="0" smtClean="0"/>
              <a:t>Conventional 10-50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r>
              <a:rPr lang="en-US" dirty="0" smtClean="0"/>
              <a:t>injector/Energy recovery scheme(?)</a:t>
            </a:r>
          </a:p>
          <a:p>
            <a:pPr lvl="2"/>
            <a:r>
              <a:rPr lang="en-US" dirty="0" smtClean="0"/>
              <a:t>Radiator for pair production</a:t>
            </a:r>
          </a:p>
          <a:p>
            <a:pPr lvl="2"/>
            <a:r>
              <a:rPr lang="en-US" dirty="0" smtClean="0"/>
              <a:t>Pulsed beam (50 Hz)</a:t>
            </a: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Phase 1</a:t>
            </a:r>
          </a:p>
          <a:p>
            <a:pPr lvl="2"/>
            <a:r>
              <a:rPr lang="en-US" dirty="0" smtClean="0"/>
              <a:t>Low energy physics &amp; applications</a:t>
            </a:r>
          </a:p>
          <a:p>
            <a:pPr lvl="2"/>
            <a:r>
              <a:rPr lang="en-US" dirty="0" smtClean="0"/>
              <a:t>Benchmarking for simulation (Geant4 …)</a:t>
            </a:r>
          </a:p>
          <a:p>
            <a:pPr lvl="2"/>
            <a:r>
              <a:rPr lang="en-US" dirty="0" smtClean="0"/>
              <a:t>Research &amp; education</a:t>
            </a:r>
          </a:p>
          <a:p>
            <a:pPr lvl="1"/>
            <a:endParaRPr lang="en-US" b="1" dirty="0" smtClean="0">
              <a:solidFill>
                <a:srgbClr val="008000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Phase 2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pgrade to 100s </a:t>
            </a:r>
            <a:r>
              <a:rPr lang="en-US" dirty="0" err="1" smtClean="0"/>
              <a:t>MeV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at </a:t>
            </a:r>
            <a:r>
              <a:rPr lang="en-US" dirty="0" err="1" smtClean="0"/>
              <a:t>Jlab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SLAC/E166 Experiment (2005)	</a:t>
            </a:r>
          </a:p>
          <a:p>
            <a:pPr lvl="1"/>
            <a:r>
              <a:rPr lang="en-US" dirty="0" smtClean="0"/>
              <a:t>46.6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beam</a:t>
            </a:r>
          </a:p>
          <a:p>
            <a:pPr lvl="1"/>
            <a:r>
              <a:rPr lang="en-US" dirty="0" smtClean="0"/>
              <a:t>Rep: 10 Hz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= 1-4x10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/pulse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: 2.2x10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m.rad</a:t>
            </a:r>
            <a:endParaRPr lang="en-US" dirty="0" smtClean="0"/>
          </a:p>
          <a:p>
            <a:pPr lvl="1"/>
            <a:r>
              <a:rPr lang="en-US" dirty="0" smtClean="0"/>
              <a:t>Use of an </a:t>
            </a:r>
            <a:r>
              <a:rPr lang="en-US" dirty="0" err="1" smtClean="0"/>
              <a:t>undulator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Photons through </a:t>
            </a:r>
            <a:r>
              <a:rPr lang="en-US" dirty="0" err="1" smtClean="0"/>
              <a:t>Bremsstrahlung</a:t>
            </a:r>
            <a:endParaRPr lang="en-US" dirty="0" smtClean="0"/>
          </a:p>
          <a:p>
            <a:pPr lvl="2"/>
            <a:r>
              <a:rPr lang="en-US" dirty="0" smtClean="0"/>
              <a:t>Circularly polarized photons</a:t>
            </a:r>
          </a:p>
          <a:p>
            <a:pPr lvl="2"/>
            <a:r>
              <a:rPr lang="en-US" dirty="0" smtClean="0"/>
              <a:t>Max energy: ~8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3017520" cy="176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979420"/>
            <a:ext cx="3131820" cy="161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4495800"/>
            <a:ext cx="3070860" cy="199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at </a:t>
            </a:r>
            <a:r>
              <a:rPr lang="en-US" dirty="0" err="1" smtClean="0"/>
              <a:t>JLab</a:t>
            </a:r>
            <a:r>
              <a:rPr lang="en-US" dirty="0" smtClean="0"/>
              <a:t> - 2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795" r="2332" b="7159"/>
          <a:stretch>
            <a:fillRect/>
          </a:stretch>
        </p:blipFill>
        <p:spPr>
          <a:xfrm>
            <a:off x="708653" y="1417638"/>
            <a:ext cx="7978147" cy="4723485"/>
          </a:xfrm>
          <a:prstGeom prst="rect">
            <a:avLst/>
          </a:prstGeom>
        </p:spPr>
      </p:pic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A2E4-5D24-F840-9EBF-8A969BB875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1950" y="5494792"/>
            <a:ext cx="445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Accelerator/Nuclear Physics Collaboration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“user” –like experiment  in the injector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brief review of nuclear physics</a:t>
            </a:r>
          </a:p>
          <a:p>
            <a:r>
              <a:rPr lang="en-US" dirty="0" smtClean="0"/>
              <a:t>M</a:t>
            </a:r>
            <a:r>
              <a:rPr lang="en-US" dirty="0" smtClean="0"/>
              <a:t>ulti-photons</a:t>
            </a:r>
          </a:p>
          <a:p>
            <a:pPr lvl="1"/>
            <a:r>
              <a:rPr lang="en-US" dirty="0" smtClean="0"/>
              <a:t>Role in scattering amplitude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/e</a:t>
            </a:r>
            <a:r>
              <a:rPr lang="en-US" baseline="30000" dirty="0" smtClean="0"/>
              <a:t>-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Polarized positrons at </a:t>
            </a:r>
            <a:r>
              <a:rPr lang="en-US" dirty="0" err="1" smtClean="0"/>
              <a:t>Jlab</a:t>
            </a:r>
            <a:r>
              <a:rPr lang="en-US" dirty="0" smtClean="0"/>
              <a:t>: </a:t>
            </a:r>
            <a:r>
              <a:rPr lang="en-US" dirty="0" err="1" smtClean="0"/>
              <a:t>PEPPo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Positrons production at ALLS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630" y="2286000"/>
            <a:ext cx="309372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at </a:t>
            </a:r>
            <a:r>
              <a:rPr lang="en-US" dirty="0" err="1" smtClean="0"/>
              <a:t>Jlab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Polarized Electron for Polarized Positrons (</a:t>
            </a:r>
            <a:r>
              <a:rPr lang="en-US" sz="2400" dirty="0" err="1" smtClean="0"/>
              <a:t>PEPPo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Refurbish E166 Experiment</a:t>
            </a:r>
          </a:p>
          <a:p>
            <a:pPr lvl="1"/>
            <a:r>
              <a:rPr lang="en-US" sz="2400" dirty="0" smtClean="0"/>
              <a:t>Spectrometer, calorimeter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7000"/>
            <a:ext cx="4091940" cy="147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6537" r="20028"/>
          <a:stretch>
            <a:fillRect/>
          </a:stretch>
        </p:blipFill>
        <p:spPr>
          <a:xfrm>
            <a:off x="609600" y="4445381"/>
            <a:ext cx="16764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528185"/>
            <a:ext cx="1215390" cy="1631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 t="7130" b="10873"/>
          <a:stretch>
            <a:fillRect/>
          </a:stretch>
        </p:blipFill>
        <p:spPr>
          <a:xfrm>
            <a:off x="5341620" y="4528185"/>
            <a:ext cx="284988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445381"/>
            <a:ext cx="1760220" cy="186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350" y="2094611"/>
            <a:ext cx="1771650" cy="235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at </a:t>
            </a:r>
            <a:r>
              <a:rPr lang="en-US" dirty="0" err="1" smtClean="0"/>
              <a:t>Jlab</a:t>
            </a:r>
            <a:r>
              <a:rPr lang="en-US" dirty="0" smtClean="0"/>
              <a:t>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PAC35-LOI</a:t>
            </a:r>
          </a:p>
          <a:p>
            <a:pPr lvl="1"/>
            <a:r>
              <a:rPr lang="en-US" dirty="0" smtClean="0"/>
              <a:t>Very favorable review</a:t>
            </a:r>
          </a:p>
          <a:p>
            <a:pPr lvl="1"/>
            <a:r>
              <a:rPr lang="en-US" dirty="0" smtClean="0"/>
              <a:t>Full support from the Lab</a:t>
            </a:r>
          </a:p>
          <a:p>
            <a:pPr lvl="1"/>
            <a:r>
              <a:rPr lang="en-US" dirty="0" smtClean="0"/>
              <a:t>Timeline: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ummer 2011: installation</a:t>
            </a:r>
          </a:p>
          <a:p>
            <a:pPr lvl="2"/>
            <a:r>
              <a:rPr lang="en-US" dirty="0" smtClean="0"/>
              <a:t>Fall 2011: commissioning and test data</a:t>
            </a:r>
          </a:p>
          <a:p>
            <a:r>
              <a:rPr lang="en-US" dirty="0" smtClean="0"/>
              <a:t>PAC37-Proposal</a:t>
            </a:r>
          </a:p>
          <a:p>
            <a:pPr lvl="1"/>
            <a:r>
              <a:rPr lang="en-US" dirty="0" smtClean="0"/>
              <a:t>For dedicated time in Spring 2012</a:t>
            </a:r>
          </a:p>
          <a:p>
            <a:pPr lvl="1"/>
            <a:r>
              <a:rPr lang="en-US" dirty="0" smtClean="0"/>
              <a:t>To be submitted this summer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Geant4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A2E4-5D24-F840-9EBF-8A969BB8751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1kgamm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0" y="2248803"/>
            <a:ext cx="2466975" cy="3280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0317" y="5201751"/>
            <a:ext cx="109880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1k gammas</a:t>
            </a:r>
            <a:endParaRPr lang="en-US" sz="1400" dirty="0"/>
          </a:p>
        </p:txBody>
      </p:sp>
      <p:pic>
        <p:nvPicPr>
          <p:cNvPr id="10" name="Picture 9" descr="10ke-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920" y="2366913"/>
            <a:ext cx="3418205" cy="3142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9846" y="5201751"/>
            <a:ext cx="122827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10k electrons</a:t>
            </a:r>
            <a:endParaRPr lang="en-US" sz="1400" dirty="0"/>
          </a:p>
        </p:txBody>
      </p:sp>
      <p:pic>
        <p:nvPicPr>
          <p:cNvPr id="12" name="Picture 11" descr="100ke+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471" y="2362468"/>
            <a:ext cx="2689225" cy="31470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5991" y="5201751"/>
            <a:ext cx="134670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100k positrons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5710019"/>
            <a:ext cx="445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HU responsibility: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Geant4 &amp; </a:t>
            </a:r>
            <a:r>
              <a:rPr lang="en-US" dirty="0" err="1" smtClean="0">
                <a:solidFill>
                  <a:srgbClr val="FF0000"/>
                </a:solidFill>
              </a:rPr>
              <a:t>beamline</a:t>
            </a:r>
            <a:r>
              <a:rPr lang="en-US" dirty="0" smtClean="0">
                <a:solidFill>
                  <a:srgbClr val="FF0000"/>
                </a:solidFill>
              </a:rPr>
              <a:t> diagnostics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ALLS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" y="4046728"/>
          <a:ext cx="3048000" cy="1524000"/>
        </p:xfrm>
        <a:graphic>
          <a:graphicData uri="http://schemas.openxmlformats.org/presentationml/2006/ole">
            <p:oleObj spid="_x0000_s37890" name="Document" r:id="rId4" imgW="3048000" imgH="1524000" progId="Word.Document.12">
              <p:link updateAutomatic="1"/>
            </p:oleObj>
          </a:graphicData>
        </a:graphic>
      </p:graphicFrame>
      <p:pic>
        <p:nvPicPr>
          <p:cNvPr id="8" name="laserwakefieldexp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26200" y="1417638"/>
            <a:ext cx="2438400" cy="1913128"/>
          </a:xfrm>
          <a:prstGeom prst="rect">
            <a:avLst/>
          </a:prstGeom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324600" y="4046728"/>
          <a:ext cx="2540000" cy="1524000"/>
        </p:xfrm>
        <a:graphic>
          <a:graphicData uri="http://schemas.openxmlformats.org/presentationml/2006/ole">
            <p:oleObj spid="_x0000_s37891" name="Document" r:id="rId6" imgW="2540000" imgH="1524000" progId="Word.Document.12">
              <p:link updateAutomatic="1"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0" y="1417638"/>
          <a:ext cx="3556000" cy="2298700"/>
        </p:xfrm>
        <a:graphic>
          <a:graphicData uri="http://schemas.openxmlformats.org/presentationml/2006/ole">
            <p:oleObj spid="_x0000_s37892" name="Document" r:id="rId7" imgW="3556000" imgH="2298700" progId="Word.Document.12">
              <p:link updateAutomatic="1"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810000" y="1600200"/>
          <a:ext cx="2147888" cy="1597025"/>
        </p:xfrm>
        <a:graphic>
          <a:graphicData uri="http://schemas.openxmlformats.org/presentationml/2006/ole">
            <p:oleObj spid="_x0000_s37893" name="Document" r:id="rId8" imgW="1435100" imgH="1066800" progId="Word.Document.12">
              <p:link updateAutomatic="1"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810000" y="3972115"/>
          <a:ext cx="2130425" cy="1598613"/>
        </p:xfrm>
        <a:graphic>
          <a:graphicData uri="http://schemas.openxmlformats.org/presentationml/2006/ole">
            <p:oleObj spid="_x0000_s37894" name="Document" r:id="rId9" imgW="1422400" imgH="10668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Positrons at 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1"/>
            <a:ext cx="3276600" cy="39290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b="1" dirty="0" smtClean="0"/>
              <a:t>Collaboration</a:t>
            </a:r>
          </a:p>
          <a:p>
            <a:r>
              <a:rPr lang="en-US" sz="1600" dirty="0" err="1" smtClean="0"/>
              <a:t>Institut</a:t>
            </a:r>
            <a:r>
              <a:rPr lang="en-US" sz="1600" dirty="0" smtClean="0"/>
              <a:t> </a:t>
            </a:r>
            <a:r>
              <a:rPr lang="en-US" sz="1600" dirty="0" smtClean="0"/>
              <a:t>National de la </a:t>
            </a:r>
            <a:r>
              <a:rPr lang="en-US" sz="1600" dirty="0" err="1" smtClean="0"/>
              <a:t>Recherche</a:t>
            </a:r>
            <a:r>
              <a:rPr lang="en-US" sz="1600" dirty="0" smtClean="0"/>
              <a:t> Scientific and Advanced Laser Light Source</a:t>
            </a:r>
          </a:p>
          <a:p>
            <a:r>
              <a:rPr lang="en-US" sz="1600" dirty="0" smtClean="0"/>
              <a:t>Advanced Laser Light Source</a:t>
            </a:r>
          </a:p>
          <a:p>
            <a:r>
              <a:rPr lang="en-US" sz="1600" dirty="0" smtClean="0"/>
              <a:t>Argonne National Laboratory</a:t>
            </a:r>
          </a:p>
          <a:p>
            <a:r>
              <a:rPr lang="en-US" sz="1600" dirty="0" smtClean="0"/>
              <a:t>Department of Homeland Security</a:t>
            </a:r>
          </a:p>
          <a:p>
            <a:r>
              <a:rPr lang="en-US" sz="1600" dirty="0" smtClean="0"/>
              <a:t>Yerevan Physics Institute</a:t>
            </a:r>
          </a:p>
          <a:p>
            <a:r>
              <a:rPr lang="en-US" sz="1600" dirty="0" smtClean="0"/>
              <a:t>Jefferson Lab</a:t>
            </a:r>
          </a:p>
          <a:p>
            <a:r>
              <a:rPr lang="en-US" sz="1600" dirty="0" smtClean="0"/>
              <a:t>University </a:t>
            </a:r>
            <a:r>
              <a:rPr lang="en-US" sz="1600" dirty="0" err="1" smtClean="0"/>
              <a:t>Cheikh</a:t>
            </a:r>
            <a:r>
              <a:rPr lang="en-US" sz="1600" dirty="0" smtClean="0"/>
              <a:t> Anta </a:t>
            </a:r>
            <a:r>
              <a:rPr lang="en-US" sz="1600" dirty="0" err="1" smtClean="0"/>
              <a:t>Diop</a:t>
            </a:r>
            <a:endParaRPr lang="en-US" sz="1600" dirty="0" smtClean="0"/>
          </a:p>
          <a:p>
            <a:r>
              <a:rPr lang="en-US" sz="1600" dirty="0" smtClean="0"/>
              <a:t>Axis </a:t>
            </a:r>
            <a:r>
              <a:rPr lang="en-US" sz="1600" dirty="0" err="1" smtClean="0"/>
              <a:t>Photonique</a:t>
            </a:r>
            <a:endParaRPr lang="en-US" sz="1600" dirty="0" smtClean="0"/>
          </a:p>
          <a:p>
            <a:r>
              <a:rPr lang="en-US" sz="1600" dirty="0" err="1" smtClean="0"/>
              <a:t>Lintech</a:t>
            </a:r>
            <a:r>
              <a:rPr lang="en-US" sz="1600" dirty="0" smtClean="0"/>
              <a:t> Inc.</a:t>
            </a:r>
          </a:p>
          <a:p>
            <a:r>
              <a:rPr lang="en-US" sz="1600" dirty="0" smtClean="0"/>
              <a:t>Tech-X Corp.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20663" y="1417638"/>
          <a:ext cx="5484812" cy="4111625"/>
        </p:xfrm>
        <a:graphic>
          <a:graphicData uri="http://schemas.openxmlformats.org/presentationml/2006/ole">
            <p:oleObj spid="_x0000_s35842" name="Document" r:id="rId3" imgW="2743200" imgH="2057400" progId="Word.Document.12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5754469"/>
            <a:ext cx="899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2010 Proposal: NSF</a:t>
            </a:r>
            <a:r>
              <a:rPr lang="en-US" dirty="0" smtClean="0">
                <a:solidFill>
                  <a:srgbClr val="FF0000"/>
                </a:solidFill>
              </a:rPr>
              <a:t>/DOE Partnership in Basic Plasma Science and Engineering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Ongoing experiments on electron acceleration. Plan for small positron tests late 2011/2012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506913"/>
            <a:ext cx="8229600" cy="16192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molecules, atoms to nuclei</a:t>
            </a:r>
          </a:p>
          <a:p>
            <a:pPr lvl="1"/>
            <a:r>
              <a:rPr lang="en-US" dirty="0" smtClean="0"/>
              <a:t>Same processes, different scale!</a:t>
            </a:r>
          </a:p>
          <a:p>
            <a:r>
              <a:rPr lang="en-US" dirty="0" smtClean="0"/>
              <a:t>Nuclear physics</a:t>
            </a:r>
          </a:p>
          <a:p>
            <a:pPr lvl="1"/>
            <a:r>
              <a:rPr lang="en-US" dirty="0" smtClean="0"/>
              <a:t>Cleanest tool: electromagnetic (</a:t>
            </a:r>
            <a:r>
              <a:rPr lang="en-US" dirty="0" err="1" smtClean="0"/>
              <a:t>e</a:t>
            </a:r>
            <a:r>
              <a:rPr lang="en-US" baseline="30000" dirty="0" err="1" smtClean="0"/>
              <a:t>±</a:t>
            </a:r>
            <a:r>
              <a:rPr lang="en-US" dirty="0" err="1" smtClean="0"/>
              <a:t>,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417638"/>
          <a:ext cx="5029200" cy="3089275"/>
        </p:xfrm>
        <a:graphic>
          <a:graphicData uri="http://schemas.openxmlformats.org/presentationml/2006/ole">
            <p:oleObj spid="_x0000_s33795" name="Document" r:id="rId3" imgW="2806700" imgH="2057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Scattering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76800"/>
            <a:ext cx="7848600" cy="147955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F</a:t>
            </a:r>
            <a:r>
              <a:rPr lang="en-US" sz="3000" dirty="0" smtClean="0"/>
              <a:t>ramework of the Plane Wave Born Approximation</a:t>
            </a:r>
          </a:p>
          <a:p>
            <a:pPr lvl="1"/>
            <a:r>
              <a:rPr lang="en-US" sz="2600" dirty="0" smtClean="0"/>
              <a:t>Scattering amplitude: expansion in (</a:t>
            </a:r>
            <a:r>
              <a:rPr lang="en-US" sz="2600" dirty="0" err="1" smtClean="0"/>
              <a:t>αZ)</a:t>
            </a:r>
            <a:r>
              <a:rPr lang="en-US" sz="2600" baseline="30000" dirty="0" err="1" smtClean="0"/>
              <a:t>n</a:t>
            </a:r>
            <a:endParaRPr lang="en-US" sz="2600" baseline="30000" dirty="0" smtClean="0"/>
          </a:p>
          <a:p>
            <a:pPr lvl="1"/>
            <a:r>
              <a:rPr lang="en-US" sz="2600" dirty="0" smtClean="0"/>
              <a:t>Dominant diagram: 1</a:t>
            </a:r>
            <a:r>
              <a:rPr lang="en-US" sz="2600" dirty="0" smtClean="0">
                <a:latin typeface="Times New Roman"/>
                <a:cs typeface="Times New Roman"/>
              </a:rPr>
              <a:t>γ</a:t>
            </a:r>
            <a:r>
              <a:rPr lang="en-US" sz="2600" dirty="0" smtClean="0"/>
              <a:t> exchange (</a:t>
            </a:r>
            <a:r>
              <a:rPr lang="en-US" sz="2600" dirty="0" err="1" smtClean="0"/>
              <a:t>α</a:t>
            </a:r>
            <a:r>
              <a:rPr lang="en-US" sz="2600" dirty="0" smtClean="0"/>
              <a:t> = 1/137)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0" y="1417638"/>
          <a:ext cx="4854575" cy="3197225"/>
        </p:xfrm>
        <a:graphic>
          <a:graphicData uri="http://schemas.openxmlformats.org/presentationml/2006/ole">
            <p:oleObj spid="_x0000_s29698" name="Document" r:id="rId3" imgW="3238500" imgH="21336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Scattering -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PWBA/Partial wave/DWBA</a:t>
            </a:r>
          </a:p>
          <a:p>
            <a:pPr lvl="1"/>
            <a:r>
              <a:rPr lang="en-US" b="1" dirty="0" smtClean="0"/>
              <a:t>Phase shift analysis</a:t>
            </a:r>
            <a:endParaRPr lang="en-US" dirty="0" smtClean="0"/>
          </a:p>
          <a:p>
            <a:pPr lvl="2"/>
            <a:r>
              <a:rPr lang="en-US" dirty="0" smtClean="0"/>
              <a:t>If not too many partial waves</a:t>
            </a:r>
          </a:p>
          <a:p>
            <a:pPr lvl="2"/>
            <a:r>
              <a:rPr lang="en-US" dirty="0" smtClean="0"/>
              <a:t>Optical potential: scattering of waves</a:t>
            </a:r>
          </a:p>
          <a:p>
            <a:pPr lvl="2"/>
            <a:r>
              <a:rPr lang="en-US" dirty="0" err="1" smtClean="0"/>
              <a:t>Ψ</a:t>
            </a:r>
            <a:r>
              <a:rPr lang="en-US" baseline="-25000" dirty="0" err="1" smtClean="0"/>
              <a:t>i</a:t>
            </a:r>
            <a:r>
              <a:rPr lang="en-US" dirty="0" smtClean="0"/>
              <a:t> (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dirty="0" err="1" smtClean="0"/>
              <a:t>)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Ψ</a:t>
            </a:r>
            <a:r>
              <a:rPr lang="en-US" baseline="-25000" dirty="0" err="1" smtClean="0"/>
              <a:t>f</a:t>
            </a:r>
            <a:r>
              <a:rPr lang="en-US" dirty="0" err="1" smtClean="0"/>
              <a:t>(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’</a:t>
            </a:r>
            <a:r>
              <a:rPr lang="en-US" dirty="0" smtClean="0"/>
              <a:t>): </a:t>
            </a:r>
            <a:r>
              <a:rPr lang="en-US" dirty="0" err="1" smtClean="0"/>
              <a:t>δ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φ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/>
              <a:t>is due to scattering</a:t>
            </a:r>
          </a:p>
          <a:p>
            <a:pPr lvl="1"/>
            <a:r>
              <a:rPr lang="en-US" b="1" dirty="0" smtClean="0"/>
              <a:t>Distorted Wave Born Approximation (DWBA)</a:t>
            </a:r>
          </a:p>
          <a:p>
            <a:pPr lvl="2"/>
            <a:r>
              <a:rPr lang="en-US" dirty="0" smtClean="0"/>
              <a:t>Distortion of the plane due to Coulomb force</a:t>
            </a:r>
          </a:p>
          <a:p>
            <a:pPr lvl="1"/>
            <a:r>
              <a:rPr lang="en-US" b="1" dirty="0" smtClean="0"/>
              <a:t>Effective Momentum Approximation (EMA)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90800" y="5562600"/>
          <a:ext cx="3473450" cy="787400"/>
        </p:xfrm>
        <a:graphic>
          <a:graphicData uri="http://schemas.openxmlformats.org/presentationml/2006/ole">
            <p:oleObj spid="_x0000_s30722" name="Equation" r:id="rId3" imgW="17399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Scattering - 2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060787"/>
          <a:ext cx="8229601" cy="292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1676400"/>
                <a:gridCol w="1600200"/>
                <a:gridCol w="2667001"/>
              </a:tblGrid>
              <a:tr h="59956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Beam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Coulomb Field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(r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=0)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Beam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990"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208</a:t>
                      </a:r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important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3813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what important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28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208</a:t>
                      </a:r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2899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(neglect)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8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208</a:t>
                      </a:r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MeV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small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5334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Aste</a:t>
            </a:r>
            <a:r>
              <a:rPr lang="en-US" dirty="0" smtClean="0"/>
              <a:t> (2005), </a:t>
            </a:r>
            <a:r>
              <a:rPr lang="en-US" dirty="0" smtClean="0"/>
              <a:t>arXiv:nucl-th/0502074v3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and 2</a:t>
            </a:r>
            <a:r>
              <a:rPr lang="en-US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Exchange Issues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8229600" cy="11731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Dominant at low-Q</a:t>
            </a:r>
            <a:r>
              <a:rPr lang="en-US" b="1" baseline="30000" dirty="0" smtClean="0"/>
              <a:t>2</a:t>
            </a:r>
          </a:p>
          <a:p>
            <a:pPr algn="ctr">
              <a:buNone/>
            </a:pPr>
            <a:r>
              <a:rPr lang="en-US" dirty="0" smtClean="0"/>
              <a:t>P</a:t>
            </a:r>
            <a:r>
              <a:rPr lang="en-US" dirty="0" smtClean="0"/>
              <a:t>. </a:t>
            </a:r>
            <a:r>
              <a:rPr lang="en-US" dirty="0" err="1" smtClean="0"/>
              <a:t>Guèye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Phys. Rev. </a:t>
            </a:r>
            <a:r>
              <a:rPr lang="en-US" b="1" dirty="0" smtClean="0"/>
              <a:t>C60</a:t>
            </a:r>
            <a:r>
              <a:rPr lang="en-US" dirty="0" smtClean="0"/>
              <a:t>, 044308 (</a:t>
            </a:r>
            <a:r>
              <a:rPr lang="en-US" dirty="0" smtClean="0"/>
              <a:t>1999)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4318000" cy="3256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768600"/>
            <a:ext cx="4318000" cy="3230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3180080"/>
            <a:ext cx="1981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Quasi-elastic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and 2</a:t>
            </a:r>
            <a:r>
              <a:rPr lang="en-US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Exchange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143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Is it really?</a:t>
            </a:r>
          </a:p>
          <a:p>
            <a:pPr marL="742950" lvl="2" indent="-342900" algn="ctr">
              <a:buNone/>
            </a:pPr>
            <a:r>
              <a:rPr lang="en-US" sz="2162" dirty="0" smtClean="0"/>
              <a:t>P. A. M. </a:t>
            </a:r>
            <a:r>
              <a:rPr lang="en-US" sz="2162" dirty="0" err="1" smtClean="0"/>
              <a:t>Guichon</a:t>
            </a:r>
            <a:r>
              <a:rPr lang="en-US" sz="2162" dirty="0" smtClean="0"/>
              <a:t>, and M. </a:t>
            </a:r>
            <a:r>
              <a:rPr lang="en-US" sz="2162" dirty="0" err="1" smtClean="0"/>
              <a:t>Vanderhaeghen</a:t>
            </a:r>
            <a:r>
              <a:rPr lang="en-US" sz="2162" dirty="0" smtClean="0"/>
              <a:t>, </a:t>
            </a:r>
            <a:r>
              <a:rPr lang="en-US" sz="2162" i="1" dirty="0" smtClean="0"/>
              <a:t>Phys. Rev. </a:t>
            </a:r>
            <a:r>
              <a:rPr lang="en-US" sz="2162" i="1" dirty="0" err="1" smtClean="0"/>
              <a:t>Lett</a:t>
            </a:r>
            <a:r>
              <a:rPr lang="en-US" sz="2162" i="1" dirty="0" smtClean="0"/>
              <a:t>. </a:t>
            </a:r>
            <a:r>
              <a:rPr lang="en-US" sz="2162" b="1" dirty="0" smtClean="0"/>
              <a:t>91</a:t>
            </a:r>
            <a:r>
              <a:rPr lang="en-US" sz="2162" dirty="0" smtClean="0"/>
              <a:t>, 142303 (2003</a:t>
            </a:r>
            <a:r>
              <a:rPr lang="en-US" sz="2162" dirty="0" smtClean="0"/>
              <a:t>)</a:t>
            </a:r>
          </a:p>
          <a:p>
            <a:pPr marL="742950" lvl="2" indent="-342900" algn="ctr">
              <a:buNone/>
            </a:pPr>
            <a:r>
              <a:rPr lang="en-US" sz="2162" dirty="0" smtClean="0"/>
              <a:t>[M. </a:t>
            </a:r>
            <a:r>
              <a:rPr lang="en-US" sz="2162" dirty="0" err="1" smtClean="0"/>
              <a:t>Khol</a:t>
            </a:r>
            <a:r>
              <a:rPr lang="en-US" sz="2162" dirty="0" smtClean="0"/>
              <a:t>, Previous talk]</a:t>
            </a:r>
            <a:endParaRPr lang="en-US" sz="2162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3200"/>
            <a:ext cx="4709160" cy="2971800"/>
          </a:xfrm>
          <a:prstGeom prst="rect">
            <a:avLst/>
          </a:prstGeom>
        </p:spPr>
      </p:pic>
      <p:pic>
        <p:nvPicPr>
          <p:cNvPr id="8" name="Picture 7" descr="Dispersif-Gueye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727" y="2438400"/>
            <a:ext cx="3212073" cy="3212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5360" y="5869533"/>
            <a:ext cx="4114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 algn="ctr">
              <a:buNone/>
            </a:pPr>
            <a:r>
              <a:rPr lang="en-US" sz="1600" dirty="0" smtClean="0"/>
              <a:t>P. </a:t>
            </a:r>
            <a:r>
              <a:rPr lang="en-US" sz="1600" dirty="0" err="1" smtClean="0"/>
              <a:t>Guèye</a:t>
            </a:r>
            <a:r>
              <a:rPr lang="en-US" sz="1600" dirty="0" smtClean="0"/>
              <a:t> </a:t>
            </a:r>
            <a:r>
              <a:rPr lang="en-US" sz="1600" i="1" dirty="0" smtClean="0"/>
              <a:t>et al.,</a:t>
            </a:r>
            <a:r>
              <a:rPr lang="en-US" sz="1600" dirty="0" smtClean="0"/>
              <a:t> Phys. rev, </a:t>
            </a:r>
            <a:r>
              <a:rPr lang="en-US" sz="1600" b="1" dirty="0" smtClean="0"/>
              <a:t>C57</a:t>
            </a:r>
            <a:r>
              <a:rPr lang="en-US" sz="1600" dirty="0" smtClean="0"/>
              <a:t>, 2107 (1998)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562" y="5869533"/>
            <a:ext cx="4282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J. Arrington, </a:t>
            </a:r>
            <a:r>
              <a:rPr lang="en-US" i="1" dirty="0" smtClean="0"/>
              <a:t>Phys. Rev., </a:t>
            </a:r>
            <a:r>
              <a:rPr lang="en-US" b="1" dirty="0" smtClean="0"/>
              <a:t>C68</a:t>
            </a:r>
            <a:r>
              <a:rPr lang="en-US" dirty="0" smtClean="0"/>
              <a:t>, 034325 (2003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4050268"/>
            <a:ext cx="1447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dirty="0" smtClean="0"/>
              <a:t>lastic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Timeline - 0</a:t>
            </a:r>
            <a:endParaRPr lang="en-US" b="1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&lt; 1999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Low energy positron beams with CW machine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Discussions between </a:t>
            </a:r>
            <a:r>
              <a:rPr lang="en-US" dirty="0" err="1" smtClean="0">
                <a:latin typeface="Times New Roman"/>
                <a:cs typeface="Times New Roman"/>
              </a:rPr>
              <a:t>Jlab</a:t>
            </a:r>
            <a:r>
              <a:rPr lang="en-US" dirty="0" smtClean="0">
                <a:latin typeface="Times New Roman"/>
                <a:cs typeface="Times New Roman"/>
              </a:rPr>
              <a:t> staff and physicists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Materials science (W. </a:t>
            </a:r>
            <a:r>
              <a:rPr lang="en-US" dirty="0" err="1" smtClean="0">
                <a:latin typeface="Times New Roman"/>
                <a:cs typeface="Times New Roman"/>
              </a:rPr>
              <a:t>Kossler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7,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24AB-92A4-8D4E-869C-E5ECD4306E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Gueye - Hampton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1505</Words>
  <Application>Microsoft Macintosh PowerPoint</Application>
  <PresentationFormat>On-screen Show (4:3)</PresentationFormat>
  <Paragraphs>274</Paragraphs>
  <Slides>24</Slides>
  <Notes>0</Notes>
  <HiddenSlides>0</HiddenSlides>
  <MMClips>1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Office Theme</vt:lpstr>
      <vt:lpstr>!OLE_LINK1</vt:lpstr>
      <vt:lpstr>GueyeMac:Users:plgueye:YMG:Proposals:2010:NSF:G4TRAP-BPSE-NSF:Gueye-BPSE-NSF-g.doc!OLE_LINK2</vt:lpstr>
      <vt:lpstr>!OLE_LINK3</vt:lpstr>
      <vt:lpstr>GueyeMac:Users:plgueye:YMG:Proposals:2010:NSF:G4TRAP-BPSE-NSF:Gueye-BPSE-NSF-g.doc!OLE_LINK4</vt:lpstr>
      <vt:lpstr>!OLE_LINK5</vt:lpstr>
      <vt:lpstr>!OLE_LINK6</vt:lpstr>
      <vt:lpstr>!OLE_LINK7</vt:lpstr>
      <vt:lpstr>!OLE_LINK8</vt:lpstr>
      <vt:lpstr>Microsoft Equation</vt:lpstr>
      <vt:lpstr>Positron Experiments at Jlab and ALLS</vt:lpstr>
      <vt:lpstr>Outline</vt:lpstr>
      <vt:lpstr>Nuclear Physics</vt:lpstr>
      <vt:lpstr>e- Scattering - 1</vt:lpstr>
      <vt:lpstr>e- Scattering - 2</vt:lpstr>
      <vt:lpstr>e- Scattering - 2</vt:lpstr>
      <vt:lpstr>Jlab and 2γ Exchange Issues - 1</vt:lpstr>
      <vt:lpstr>Jlab and 2γ Exchange Issues</vt:lpstr>
      <vt:lpstr>Timeline - 0</vt:lpstr>
      <vt:lpstr>Timeline - 1</vt:lpstr>
      <vt:lpstr>Timeline – 2/a</vt:lpstr>
      <vt:lpstr>Timeline – 2/b</vt:lpstr>
      <vt:lpstr>Timeline – 3</vt:lpstr>
      <vt:lpstr>Timeline – 4</vt:lpstr>
      <vt:lpstr>Timeline – 5</vt:lpstr>
      <vt:lpstr>Facilities - 1</vt:lpstr>
      <vt:lpstr>Facilities - 2</vt:lpstr>
      <vt:lpstr>Positrons at Jlab - 1</vt:lpstr>
      <vt:lpstr>Positrons at JLab - 2</vt:lpstr>
      <vt:lpstr>Positrons at Jlab - 3</vt:lpstr>
      <vt:lpstr>Positrons at Jlab - 4</vt:lpstr>
      <vt:lpstr>Geant4 Simulation</vt:lpstr>
      <vt:lpstr>ALLS Facility</vt:lpstr>
      <vt:lpstr>Positrons at ALLS</vt:lpstr>
    </vt:vector>
  </TitlesOfParts>
  <Company>YMG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summary on past workshops for a positron beam at JLab</dc:title>
  <dc:creator>Paul Gueye</dc:creator>
  <cp:lastModifiedBy>Paul Gueye</cp:lastModifiedBy>
  <cp:revision>80</cp:revision>
  <dcterms:created xsi:type="dcterms:W3CDTF">2011-04-07T09:09:16Z</dcterms:created>
  <dcterms:modified xsi:type="dcterms:W3CDTF">2011-04-07T16:53:48Z</dcterms:modified>
</cp:coreProperties>
</file>